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2" r:id="rId7"/>
    <p:sldId id="260"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948433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73626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927782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3474606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705735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926546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CC913F3-09C3-4D17-8920-D017324F6C63}" type="datetimeFigureOut">
              <a:rPr lang="ar-IQ" smtClean="0"/>
              <a:t>22/05/1442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98660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CC913F3-09C3-4D17-8920-D017324F6C63}" type="datetimeFigureOut">
              <a:rPr lang="ar-IQ" smtClean="0"/>
              <a:t>22/05/1442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621831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913F3-09C3-4D17-8920-D017324F6C63}" type="datetimeFigureOut">
              <a:rPr lang="ar-IQ" smtClean="0"/>
              <a:t>22/05/1442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417031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555717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1746817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CC913F3-09C3-4D17-8920-D017324F6C63}" type="datetimeFigureOut">
              <a:rPr lang="ar-IQ" smtClean="0"/>
              <a:t>22/05/1442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CA94E5-1B2D-45E8-8675-5FA83C248CCB}" type="slidenum">
              <a:rPr lang="ar-IQ" smtClean="0"/>
              <a:t>‹#›</a:t>
            </a:fld>
            <a:endParaRPr lang="ar-IQ"/>
          </a:p>
        </p:txBody>
      </p:sp>
    </p:spTree>
    <p:extLst>
      <p:ext uri="{BB962C8B-B14F-4D97-AF65-F5344CB8AC3E}">
        <p14:creationId xmlns:p14="http://schemas.microsoft.com/office/powerpoint/2010/main" val="2139869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3051770"/>
          </a:xfrm>
        </p:spPr>
        <p:txBody>
          <a:bodyPr/>
          <a:lstStyle/>
          <a:p>
            <a:r>
              <a:rPr lang="ar-IQ" dirty="0" smtClean="0">
                <a:solidFill>
                  <a:srgbClr val="C00000"/>
                </a:solidFill>
              </a:rPr>
              <a:t>جامعة بنها- كلية الآداب </a:t>
            </a:r>
            <a:br>
              <a:rPr lang="ar-IQ" dirty="0" smtClean="0">
                <a:solidFill>
                  <a:srgbClr val="C00000"/>
                </a:solidFill>
              </a:rPr>
            </a:br>
            <a:r>
              <a:rPr lang="ar-IQ" dirty="0" smtClean="0">
                <a:solidFill>
                  <a:srgbClr val="C00000"/>
                </a:solidFill>
              </a:rPr>
              <a:t>قسم الإعلام-الفرقة الأولى</a:t>
            </a:r>
            <a:br>
              <a:rPr lang="ar-IQ" dirty="0" smtClean="0">
                <a:solidFill>
                  <a:srgbClr val="C00000"/>
                </a:solidFill>
              </a:rPr>
            </a:br>
            <a:r>
              <a:rPr lang="ar-IQ" dirty="0" smtClean="0">
                <a:solidFill>
                  <a:srgbClr val="C00000"/>
                </a:solidFill>
              </a:rPr>
              <a:t>المادة: مبادئ </a:t>
            </a:r>
            <a:r>
              <a:rPr lang="ar-IQ" smtClean="0">
                <a:solidFill>
                  <a:srgbClr val="C00000"/>
                </a:solidFill>
              </a:rPr>
              <a:t>علم </a:t>
            </a:r>
            <a:r>
              <a:rPr lang="ar-IQ" smtClean="0">
                <a:solidFill>
                  <a:srgbClr val="C00000"/>
                </a:solidFill>
              </a:rPr>
              <a:t>الاقتصاد</a:t>
            </a:r>
            <a:br>
              <a:rPr lang="ar-IQ" smtClean="0">
                <a:solidFill>
                  <a:srgbClr val="C00000"/>
                </a:solidFill>
              </a:rPr>
            </a:br>
            <a:r>
              <a:rPr lang="ar-IQ" smtClean="0">
                <a:solidFill>
                  <a:srgbClr val="C00000"/>
                </a:solidFill>
              </a:rPr>
              <a:t>المحاضرة الثالثة</a:t>
            </a:r>
            <a:endParaRPr lang="ar-IQ" dirty="0">
              <a:solidFill>
                <a:srgbClr val="C00000"/>
              </a:solidFill>
            </a:endParaRPr>
          </a:p>
        </p:txBody>
      </p:sp>
      <p:sp>
        <p:nvSpPr>
          <p:cNvPr id="3" name="Subtitle 2"/>
          <p:cNvSpPr>
            <a:spLocks noGrp="1"/>
          </p:cNvSpPr>
          <p:nvPr>
            <p:ph type="subTitle" idx="1"/>
          </p:nvPr>
        </p:nvSpPr>
        <p:spPr/>
        <p:txBody>
          <a:bodyPr/>
          <a:lstStyle/>
          <a:p>
            <a:r>
              <a:rPr lang="ar-IQ" dirty="0" smtClean="0">
                <a:solidFill>
                  <a:schemeClr val="tx1"/>
                </a:solidFill>
              </a:rPr>
              <a:t>إعداد:</a:t>
            </a:r>
          </a:p>
          <a:p>
            <a:r>
              <a:rPr lang="ar-IQ" dirty="0" smtClean="0">
                <a:solidFill>
                  <a:schemeClr val="tx1"/>
                </a:solidFill>
              </a:rPr>
              <a:t>الدكتور: فتحى ابراهيم</a:t>
            </a:r>
            <a:endParaRPr lang="ar-IQ" dirty="0">
              <a:solidFill>
                <a:schemeClr val="tx1"/>
              </a:solidFill>
            </a:endParaRPr>
          </a:p>
        </p:txBody>
      </p:sp>
    </p:spTree>
    <p:extLst>
      <p:ext uri="{BB962C8B-B14F-4D97-AF65-F5344CB8AC3E}">
        <p14:creationId xmlns:p14="http://schemas.microsoft.com/office/powerpoint/2010/main" val="394349279"/>
      </p:ext>
    </p:extLst>
  </p:cSld>
  <p:clrMapOvr>
    <a:masterClrMapping/>
  </p:clrMapOvr>
  <mc:AlternateContent xmlns:mc="http://schemas.openxmlformats.org/markup-compatibility/2006" xmlns:p14="http://schemas.microsoft.com/office/powerpoint/2010/main">
    <mc:Choice Requires="p14">
      <p:transition spd="slow" p14:dur="2000" advTm="12446"/>
    </mc:Choice>
    <mc:Fallback xmlns="">
      <p:transition spd="slow" advTm="1244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20680"/>
          </a:xfrm>
        </p:spPr>
        <p:txBody>
          <a:bodyPr>
            <a:noAutofit/>
          </a:bodyPr>
          <a:lstStyle/>
          <a:p>
            <a:r>
              <a:rPr lang="ar-EG" sz="2800" b="1" dirty="0"/>
              <a:t>التضخم الاقتصادى</a:t>
            </a:r>
            <a:endParaRPr lang="en-US" sz="2800" dirty="0"/>
          </a:p>
          <a:p>
            <a:r>
              <a:rPr lang="ar-SA" sz="2800" dirty="0"/>
              <a:t> التضخم الاقتصاديّ هو ظهور تغيّر نسبيّ بمستوى الأسعار العام من خلال الاعتماد على استخدام الرقم القياسيّ الخاص بسعر المستهلك؛ لأنّه يُساهم بتوضيح كمية العرض من الخدمات والسلع، سواءً أكانت مُستوردةً أو مُنتجةً محليّاً،</a:t>
            </a:r>
            <a:endParaRPr lang="en-US" sz="2800" dirty="0"/>
          </a:p>
          <a:p>
            <a:r>
              <a:rPr lang="ar-SA" sz="2800" b="1" dirty="0"/>
              <a:t>أسباب ظهور التضخم الاقتصادي:</a:t>
            </a:r>
            <a:endParaRPr lang="en-US" sz="2800" dirty="0"/>
          </a:p>
          <a:p>
            <a:pPr lvl="0"/>
            <a:r>
              <a:rPr lang="ar-SA" sz="2800" b="1" dirty="0"/>
              <a:t>ظهور زيادة بالطلب الكليّ: </a:t>
            </a:r>
            <a:endParaRPr lang="en-US" sz="2800" dirty="0"/>
          </a:p>
          <a:p>
            <a:pPr lvl="0"/>
            <a:r>
              <a:rPr lang="ar-SA" sz="2800" b="1" dirty="0"/>
              <a:t>ظهور انخفاض بالعرض الكليّ: </a:t>
            </a:r>
            <a:endParaRPr lang="en-US" sz="2800" dirty="0"/>
          </a:p>
          <a:p>
            <a:r>
              <a:rPr lang="ar-SA" sz="2800" dirty="0"/>
              <a:t>الإنتاج</a:t>
            </a:r>
            <a:endParaRPr lang="en-US" sz="2800" dirty="0"/>
          </a:p>
          <a:p>
            <a:r>
              <a:rPr lang="ar-SA" sz="2800" dirty="0"/>
              <a:t>كفاية </a:t>
            </a:r>
            <a:endParaRPr lang="en-US" sz="2800" dirty="0"/>
          </a:p>
          <a:p>
            <a:r>
              <a:rPr lang="ar-SA" sz="2800" dirty="0"/>
              <a:t>عدم </a:t>
            </a:r>
            <a:endParaRPr lang="en-US" sz="2800" dirty="0"/>
          </a:p>
          <a:p>
            <a:r>
              <a:rPr lang="ar-SA" sz="2800" dirty="0"/>
              <a:t>ج- قلّة العناصر الإنتاجيّة، مثل المواد الأوليّة والموظفين.</a:t>
            </a:r>
            <a:endParaRPr lang="en-US" sz="2800" dirty="0"/>
          </a:p>
          <a:p>
            <a:r>
              <a:rPr lang="ar-SA" sz="2800" dirty="0"/>
              <a:t>التكاليف </a:t>
            </a:r>
            <a:endParaRPr lang="en-US" sz="2800" dirty="0"/>
          </a:p>
          <a:p>
            <a:r>
              <a:rPr lang="ar-SA" sz="2800" dirty="0"/>
              <a:t>ارتفاع </a:t>
            </a:r>
            <a:endParaRPr lang="en-US" sz="2800" dirty="0"/>
          </a:p>
          <a:p>
            <a:r>
              <a:rPr lang="ar-SA" sz="2800" dirty="0"/>
              <a:t>الخاصة </a:t>
            </a:r>
            <a:endParaRPr lang="en-US" sz="2800" dirty="0"/>
          </a:p>
          <a:p>
            <a:r>
              <a:rPr lang="ar-SA" sz="2800" dirty="0"/>
              <a:t>بالإنتاج</a:t>
            </a:r>
            <a:endParaRPr lang="en-US" sz="2800" dirty="0"/>
          </a:p>
          <a:p>
            <a:r>
              <a:rPr lang="ar-SA" sz="2800" dirty="0"/>
              <a:t>الاعتماد </a:t>
            </a:r>
            <a:endParaRPr lang="en-US" sz="2800" dirty="0"/>
          </a:p>
          <a:p>
            <a:r>
              <a:rPr lang="ar-SA" sz="2800" dirty="0"/>
              <a:t>على </a:t>
            </a:r>
            <a:endParaRPr lang="en-US" sz="2800" dirty="0"/>
          </a:p>
          <a:p>
            <a:r>
              <a:rPr lang="ar-SA" sz="2800" dirty="0"/>
              <a:t>الخدمات </a:t>
            </a:r>
            <a:endParaRPr lang="en-US" sz="2800" dirty="0"/>
          </a:p>
          <a:p>
            <a:r>
              <a:rPr lang="ar-SA" sz="2800" dirty="0"/>
              <a:t>والسلع </a:t>
            </a:r>
            <a:endParaRPr lang="en-US" sz="2800" dirty="0"/>
          </a:p>
          <a:p>
            <a:r>
              <a:rPr lang="ar-SA" sz="2800" dirty="0"/>
              <a:t>المستوردة</a:t>
            </a:r>
            <a:endParaRPr lang="en-US" sz="2800" dirty="0"/>
          </a:p>
          <a:p>
            <a:r>
              <a:rPr lang="ar-SA" sz="2800" b="1" dirty="0"/>
              <a:t>الحروب </a:t>
            </a:r>
            <a:endParaRPr lang="en-US" sz="2800" dirty="0"/>
          </a:p>
          <a:p>
            <a:r>
              <a:rPr lang="ar-SA" sz="2800" b="1" dirty="0"/>
              <a:t>والكوارث </a:t>
            </a:r>
            <a:endParaRPr lang="en-US" sz="2800" dirty="0"/>
          </a:p>
          <a:p>
            <a:r>
              <a:rPr lang="ar-SA" sz="2800" b="1" dirty="0"/>
              <a:t>الطبيعيّة</a:t>
            </a:r>
            <a:endParaRPr lang="en-US" sz="2800" dirty="0"/>
          </a:p>
          <a:p>
            <a:r>
              <a:rPr lang="ar-SA" sz="2800" b="1" dirty="0"/>
              <a:t>تأثير </a:t>
            </a:r>
            <a:endParaRPr lang="en-US" sz="2800" dirty="0"/>
          </a:p>
          <a:p>
            <a:r>
              <a:rPr lang="ar-SA" sz="2800" b="1" dirty="0"/>
              <a:t>الفوائد </a:t>
            </a:r>
            <a:endParaRPr lang="en-US" sz="2800" dirty="0"/>
          </a:p>
          <a:p>
            <a:r>
              <a:rPr lang="ar-SA" sz="2800" b="1" dirty="0"/>
              <a:t>المصرفيّة</a:t>
            </a:r>
            <a:endParaRPr lang="en-US" sz="2800" dirty="0"/>
          </a:p>
          <a:p>
            <a:endParaRPr lang="ar-IQ" sz="2800" dirty="0"/>
          </a:p>
        </p:txBody>
      </p:sp>
    </p:spTree>
    <p:extLst>
      <p:ext uri="{BB962C8B-B14F-4D97-AF65-F5344CB8AC3E}">
        <p14:creationId xmlns:p14="http://schemas.microsoft.com/office/powerpoint/2010/main" val="3960641039"/>
      </p:ext>
    </p:extLst>
  </p:cSld>
  <p:clrMapOvr>
    <a:masterClrMapping/>
  </p:clrMapOvr>
  <mc:AlternateContent xmlns:mc="http://schemas.openxmlformats.org/markup-compatibility/2006" xmlns:p14="http://schemas.microsoft.com/office/powerpoint/2010/main">
    <mc:Choice Requires="p14">
      <p:transition spd="slow" p14:dur="2000" advTm="13206"/>
    </mc:Choice>
    <mc:Fallback xmlns="">
      <p:transition spd="slow" advTm="1320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77500" lnSpcReduction="20000"/>
          </a:bodyPr>
          <a:lstStyle/>
          <a:p>
            <a:r>
              <a:rPr lang="ar-SA" sz="3600" b="1" dirty="0"/>
              <a:t>الآثار الناتجة عن التضخم الاقتصادي:</a:t>
            </a:r>
            <a:endParaRPr lang="en-US" sz="3600" dirty="0"/>
          </a:p>
          <a:p>
            <a:r>
              <a:rPr lang="ar-SA" sz="3600" b="1" dirty="0"/>
              <a:t>1- التأثير على التوزيع الخاص بالدخل الوطنيّ الحقيقيّ: </a:t>
            </a:r>
            <a:endParaRPr lang="en-US" sz="3600" dirty="0"/>
          </a:p>
          <a:p>
            <a:r>
              <a:rPr lang="ar-SA" sz="3600" dirty="0"/>
              <a:t>ثبات الدخل النقديّ مع ارتفاع الأسعار بشكل مستمر</a:t>
            </a:r>
            <a:endParaRPr lang="en-US" sz="3600" dirty="0"/>
          </a:p>
          <a:p>
            <a:r>
              <a:rPr lang="ar-SA" sz="3600" dirty="0"/>
              <a:t>زيادة الدخل النقديّ بنسبة أقلّ من الزيادة بالأسعار</a:t>
            </a:r>
            <a:endParaRPr lang="en-US" sz="3600" dirty="0"/>
          </a:p>
          <a:p>
            <a:r>
              <a:rPr lang="ar-SA" sz="3600" dirty="0"/>
              <a:t>زيادة الدخل النقديّ بنسبة متساوية مع زيادة الأسعار</a:t>
            </a:r>
            <a:endParaRPr lang="en-US" sz="3600" dirty="0"/>
          </a:p>
          <a:p>
            <a:r>
              <a:rPr lang="ar-SA" sz="3600" dirty="0"/>
              <a:t>زيادة الدخل النقديّ بنسبة أكبر من الزيادة بالأسعار</a:t>
            </a:r>
            <a:endParaRPr lang="en-US" sz="3600" dirty="0"/>
          </a:p>
          <a:p>
            <a:r>
              <a:rPr lang="ar-SA" sz="3600" dirty="0"/>
              <a:t>تأثُّر القوة الشرائيّة الخاصة بالنقود</a:t>
            </a:r>
            <a:endParaRPr lang="en-US" sz="3600" dirty="0"/>
          </a:p>
          <a:p>
            <a:r>
              <a:rPr lang="ar-SA" sz="3600" dirty="0"/>
              <a:t>تأثر توزيع الثروة</a:t>
            </a:r>
            <a:endParaRPr lang="en-US" sz="3600" dirty="0"/>
          </a:p>
          <a:p>
            <a:r>
              <a:rPr lang="ar-SA" sz="3600" b="1" dirty="0"/>
              <a:t>وسائل الحد من التضخم الاقتصادي</a:t>
            </a:r>
            <a:endParaRPr lang="en-US" sz="3600" dirty="0"/>
          </a:p>
          <a:p>
            <a:r>
              <a:rPr lang="ar-SA" sz="3600" dirty="0"/>
              <a:t>الاعتماد على دور وزارة الماليّة </a:t>
            </a:r>
            <a:endParaRPr lang="en-US" sz="3600" dirty="0"/>
          </a:p>
          <a:p>
            <a:pPr lvl="0"/>
            <a:r>
              <a:rPr lang="ar-SA" sz="3600" dirty="0"/>
              <a:t>رفع نسبة الضرائب المترتبة على المنتجات الكماليّة التي يتداولها الأفراد ذوي الدخول المرتفعة. </a:t>
            </a:r>
            <a:endParaRPr lang="en-US" sz="3600" dirty="0"/>
          </a:p>
          <a:p>
            <a:r>
              <a:rPr lang="ar-SA" sz="3600" dirty="0"/>
              <a:t>تقليل النفقات الحكوميّة</a:t>
            </a:r>
            <a:endParaRPr lang="en-US" sz="3600" dirty="0"/>
          </a:p>
          <a:p>
            <a:endParaRPr lang="ar-IQ" sz="3400" dirty="0"/>
          </a:p>
        </p:txBody>
      </p:sp>
    </p:spTree>
    <p:extLst>
      <p:ext uri="{BB962C8B-B14F-4D97-AF65-F5344CB8AC3E}">
        <p14:creationId xmlns:p14="http://schemas.microsoft.com/office/powerpoint/2010/main" val="2577991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r>
              <a:rPr lang="ar-SA" sz="2000" b="1" dirty="0"/>
              <a:t>الموازنة العامة للدولة</a:t>
            </a:r>
            <a:endParaRPr lang="en-US" sz="2000" dirty="0"/>
          </a:p>
          <a:p>
            <a:r>
              <a:rPr lang="ar-SA" sz="2000" dirty="0"/>
              <a:t> تُعرف الموازنة العامة للدولة بأنّها الميزانيّة التي تتوقعها الدولة من نفقات وإيرادات لفترة محدّدة من الزمن تُقدّر بسنة واحدة، ويُطلق على هذه الفترة اسم السنة الماليّة</a:t>
            </a:r>
            <a:endParaRPr lang="en-US" sz="2000" dirty="0"/>
          </a:p>
          <a:p>
            <a:r>
              <a:rPr lang="ar-SA" sz="2000" b="1" dirty="0"/>
              <a:t>أهمية الموازنة العامة للدولة:</a:t>
            </a:r>
            <a:endParaRPr lang="en-US" sz="2000" dirty="0"/>
          </a:p>
          <a:p>
            <a:r>
              <a:rPr lang="ar-SA" sz="2000" dirty="0"/>
              <a:t>تكمن أهمية إعداد الموازنة فيما يأتي:</a:t>
            </a:r>
            <a:endParaRPr lang="en-US" sz="2000" dirty="0"/>
          </a:p>
          <a:p>
            <a:pPr lvl="0"/>
            <a:r>
              <a:rPr lang="ar-SA" sz="2000" dirty="0"/>
              <a:t>مراقبة الإيرادات والنفقات الإجماليّة للحكومة</a:t>
            </a:r>
            <a:endParaRPr lang="en-US" sz="2000" dirty="0"/>
          </a:p>
          <a:p>
            <a:r>
              <a:rPr lang="ar-SA" sz="2000" dirty="0"/>
              <a:t>تحقيق العمالة الكاملة، والحدّ من التقلّبات الاقتصاديّة</a:t>
            </a:r>
            <a:endParaRPr lang="en-US" sz="2000" dirty="0"/>
          </a:p>
          <a:p>
            <a:r>
              <a:rPr lang="ar-SA" sz="2000" dirty="0"/>
              <a:t>التأثير على توزيع الدخل، وحوافز العمل، وطُرق الاستهلاك</a:t>
            </a:r>
            <a:endParaRPr lang="en-US" sz="2000" dirty="0"/>
          </a:p>
          <a:p>
            <a:r>
              <a:rPr lang="ar-SA" sz="2000" dirty="0"/>
              <a:t>استخدامها كإطار يُمكن من خلاله اتخاذ القرارات المُعقّدة بشأن تخصيص الموارد بشكلٍ أكثر فعالية</a:t>
            </a:r>
            <a:endParaRPr lang="en-US" sz="2000" dirty="0"/>
          </a:p>
          <a:p>
            <a:pPr lvl="0"/>
            <a:endParaRPr lang="ar-EG" sz="2000" dirty="0" smtClean="0"/>
          </a:p>
        </p:txBody>
      </p:sp>
    </p:spTree>
    <p:extLst>
      <p:ext uri="{BB962C8B-B14F-4D97-AF65-F5344CB8AC3E}">
        <p14:creationId xmlns:p14="http://schemas.microsoft.com/office/powerpoint/2010/main" val="453553526"/>
      </p:ext>
    </p:extLst>
  </p:cSld>
  <p:clrMapOvr>
    <a:masterClrMapping/>
  </p:clrMapOvr>
  <mc:AlternateContent xmlns:mc="http://schemas.openxmlformats.org/markup-compatibility/2006" xmlns:p14="http://schemas.microsoft.com/office/powerpoint/2010/main">
    <mc:Choice Requires="p14">
      <p:transition spd="slow" p14:dur="2000" advTm="100"/>
    </mc:Choice>
    <mc:Fallback xmlns="">
      <p:transition spd="slow" advTm="1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Autofit/>
          </a:bodyPr>
          <a:lstStyle/>
          <a:p>
            <a:r>
              <a:rPr lang="ar-SA" sz="2400" b="1" dirty="0"/>
              <a:t>رأس المال:</a:t>
            </a:r>
            <a:endParaRPr lang="en-US" sz="2400" dirty="0"/>
          </a:p>
          <a:p>
            <a:r>
              <a:rPr lang="ar-SA" sz="2400" dirty="0"/>
              <a:t>يعبر مصطلح رأس المال عن الأصول المالية كالأموال المودعة في حسابات الودائع، بالإضافة للعوامل المادية لعملية الإنتاج</a:t>
            </a:r>
            <a:endParaRPr lang="en-US" sz="2400" dirty="0"/>
          </a:p>
          <a:p>
            <a:r>
              <a:rPr lang="ar-SA" sz="2400" b="1" dirty="0"/>
              <a:t>فهم رأس المَال</a:t>
            </a:r>
            <a:endParaRPr lang="en-US" sz="2400" dirty="0"/>
          </a:p>
          <a:p>
            <a:r>
              <a:rPr lang="ar-SA" sz="2400" dirty="0"/>
              <a:t>يتكون رأس المَال عندما تتوفر البضائع بشكل مستمر للشركة لتكوين الثروة لها</a:t>
            </a:r>
            <a:r>
              <a:rPr lang="en-US" sz="2400" dirty="0"/>
              <a:t>.</a:t>
            </a:r>
            <a:r>
              <a:rPr lang="ar-SA" sz="2400" dirty="0"/>
              <a:t>ويجب الجمع بين رأس المَال والعمل، وتبادل الوقت والمهارات بين الأفراد مقابل المال، لخلق ثروة</a:t>
            </a:r>
            <a:r>
              <a:rPr lang="en-US" sz="2400" dirty="0"/>
              <a:t>.</a:t>
            </a:r>
            <a:r>
              <a:rPr lang="ar-SA" sz="2400" dirty="0"/>
              <a:t>إذ يمكن لرجال الأعمال أو الأفراد أن يستثمروا رأس المَال وتوجيه تلك الجهود نحو الازدهار في المستقبل</a:t>
            </a:r>
            <a:r>
              <a:rPr lang="en-US" sz="2400" dirty="0"/>
              <a:t>.</a:t>
            </a:r>
          </a:p>
          <a:p>
            <a:r>
              <a:rPr lang="ar-SA" sz="2400" b="1" dirty="0"/>
              <a:t>غسيل الأموال</a:t>
            </a:r>
            <a:endParaRPr lang="en-US" sz="2400" dirty="0"/>
          </a:p>
          <a:p>
            <a:r>
              <a:rPr lang="ar-SA" sz="2400" dirty="0"/>
              <a:t>يطلق مصطلح غسيل الأموال على عملية تغطية كميات كبيرة من أموال كُسبت بطرق غير مشروعة والتحكم بها عن طريق التظاهر بأنّها مستمدة من مصدرٍ شرعي وقانوني، وتستخدم أيضاً لإخفاء النشاطات الإجرامية والإرهابية وتمويلها، لذلك هي عملية غير شرعية وتعتبر من الجرائم التي يعاقب عليها القانون</a:t>
            </a:r>
            <a:endParaRPr lang="en-US" sz="2400" dirty="0"/>
          </a:p>
          <a:p>
            <a:pPr lvl="0"/>
            <a:endParaRPr lang="ar-IQ" sz="2400" dirty="0"/>
          </a:p>
        </p:txBody>
      </p:sp>
    </p:spTree>
    <p:extLst>
      <p:ext uri="{BB962C8B-B14F-4D97-AF65-F5344CB8AC3E}">
        <p14:creationId xmlns:p14="http://schemas.microsoft.com/office/powerpoint/2010/main" val="3978343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20000"/>
          </a:bodyPr>
          <a:lstStyle/>
          <a:p>
            <a:r>
              <a:rPr lang="ar-SA" b="1" dirty="0"/>
              <a:t>مراحل غسيل الأموال:</a:t>
            </a:r>
            <a:endParaRPr lang="en-US" dirty="0"/>
          </a:p>
          <a:p>
            <a:r>
              <a:rPr lang="ar-SA" dirty="0"/>
              <a:t>مرحلة الإيداع وهي المرحلة الأولى والأصعب</a:t>
            </a:r>
            <a:endParaRPr lang="en-US" dirty="0"/>
          </a:p>
          <a:p>
            <a:r>
              <a:rPr lang="ar-SA" dirty="0"/>
              <a:t>مرحلة </a:t>
            </a:r>
            <a:endParaRPr lang="en-US" dirty="0"/>
          </a:p>
          <a:p>
            <a:r>
              <a:rPr lang="ar-SA" dirty="0"/>
              <a:t>الدمج </a:t>
            </a:r>
            <a:endParaRPr lang="en-US" dirty="0"/>
          </a:p>
          <a:p>
            <a:r>
              <a:rPr lang="ar-SA" b="1" dirty="0"/>
              <a:t>طرق غسيل الأموال:</a:t>
            </a:r>
            <a:endParaRPr lang="en-US" dirty="0"/>
          </a:p>
          <a:p>
            <a:r>
              <a:rPr lang="ar-SA" dirty="0"/>
              <a:t>استخدام القروض والرهون العقارية: </a:t>
            </a:r>
            <a:endParaRPr lang="en-US" dirty="0"/>
          </a:p>
          <a:p>
            <a:r>
              <a:rPr lang="ar-SA" dirty="0"/>
              <a:t>التلاعب في قيم الممتلكات</a:t>
            </a:r>
            <a:endParaRPr lang="en-US" dirty="0"/>
          </a:p>
          <a:p>
            <a:pPr lvl="0"/>
            <a:r>
              <a:rPr lang="ar-SA" dirty="0"/>
              <a:t>الاستعانه بطرفٍ ثالث من المؤسسات المالية لتوفير غطاء قانوني والمساهمة في تحويل الأموال بشكل يبدو وكأنه شرعي</a:t>
            </a:r>
            <a:r>
              <a:rPr lang="en-US" dirty="0"/>
              <a:t>.</a:t>
            </a:r>
          </a:p>
          <a:p>
            <a:r>
              <a:rPr lang="ar-SA" b="1" dirty="0"/>
              <a:t>خصائص غسيل الأموال</a:t>
            </a:r>
            <a:endParaRPr lang="en-US" dirty="0"/>
          </a:p>
          <a:p>
            <a:r>
              <a:rPr lang="ar-SA" dirty="0" smtClean="0"/>
              <a:t>جريمة </a:t>
            </a:r>
            <a:r>
              <a:rPr lang="ar-SA" dirty="0"/>
              <a:t>منظمة</a:t>
            </a:r>
            <a:endParaRPr lang="en-US" dirty="0"/>
          </a:p>
          <a:p>
            <a:r>
              <a:rPr lang="ar-SA" dirty="0"/>
              <a:t>يستعين غسيل الأموال بالتقنيات الحديثة</a:t>
            </a:r>
            <a:endParaRPr lang="en-US" dirty="0"/>
          </a:p>
          <a:p>
            <a:r>
              <a:rPr lang="ar-SA" dirty="0"/>
              <a:t>يعدُّ غسيل الأموال من الجرائم العالميّة</a:t>
            </a:r>
            <a:endParaRPr lang="en-US" dirty="0"/>
          </a:p>
          <a:p>
            <a:endParaRPr lang="en-US" dirty="0"/>
          </a:p>
        </p:txBody>
      </p:sp>
    </p:spTree>
    <p:extLst>
      <p:ext uri="{BB962C8B-B14F-4D97-AF65-F5344CB8AC3E}">
        <p14:creationId xmlns:p14="http://schemas.microsoft.com/office/powerpoint/2010/main" val="4252169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Autofit/>
          </a:bodyPr>
          <a:lstStyle/>
          <a:p>
            <a:pPr lvl="0"/>
            <a:r>
              <a:rPr lang="ar-EG" sz="1600" b="1" dirty="0"/>
              <a:t>سمات المشكلة الاقتصادية :</a:t>
            </a:r>
            <a:endParaRPr lang="en-US" sz="1600" dirty="0"/>
          </a:p>
          <a:p>
            <a:pPr lvl="0"/>
            <a:r>
              <a:rPr lang="ar-EG" sz="1600" dirty="0"/>
              <a:t>الحاجات الإنسانية غير محدودة ومتعددة.</a:t>
            </a:r>
            <a:endParaRPr lang="en-US" sz="1600" dirty="0"/>
          </a:p>
          <a:p>
            <a:pPr lvl="0"/>
            <a:r>
              <a:rPr lang="ar-EG" sz="1600" dirty="0"/>
              <a:t>الندرة النسبية في الموارد الاقتصادية نتيجة العلاقة بين حجم الموارد الموجودة فعلاً وحجم الموارد الاحتمالية والتي يشعر الأفراد بالحاجة إليها.</a:t>
            </a:r>
            <a:endParaRPr lang="en-US" sz="1600" dirty="0"/>
          </a:p>
          <a:p>
            <a:pPr lvl="0"/>
            <a:r>
              <a:rPr lang="ar-EG" sz="1600" dirty="0"/>
              <a:t>يتعين أن تكون الموارد والإمكانيات المتاحة صالحة لاستخدامات متعددة فإذا كانت هناك موارد نادرة ولكنها لا تصلح إلا لاستخدام واحد، فإنه لا توجد مشكلة اقتصادية.</a:t>
            </a:r>
            <a:endParaRPr lang="en-US" sz="1600" dirty="0"/>
          </a:p>
          <a:p>
            <a:pPr lvl="0"/>
            <a:r>
              <a:rPr lang="ar-EG" sz="1600" dirty="0"/>
              <a:t>يتعين دراسة وتحليل عناصر المشكلة الاقتصادية (الحاجات والموارد) حتى نرى كيف تظهر بالنسبة للإنسان والمجتمع.</a:t>
            </a:r>
            <a:endParaRPr lang="en-US" sz="1600" dirty="0"/>
          </a:p>
          <a:p>
            <a:pPr lvl="0"/>
            <a:r>
              <a:rPr lang="ar-EG" sz="1600" dirty="0"/>
              <a:t>المشكلة الاقتصادية هي مشكلة القدرة وهذا يستلزم ضرورة الاختيار لبعض الأهداف والأولويات التي ينبغي تحققها باستخدام الموارد المتاحة.</a:t>
            </a:r>
            <a:endParaRPr lang="en-US" sz="1600" dirty="0"/>
          </a:p>
          <a:p>
            <a:pPr lvl="0"/>
            <a:r>
              <a:rPr lang="ar-EG" sz="1600" dirty="0"/>
              <a:t>مشكلة الاختيار :</a:t>
            </a:r>
            <a:endParaRPr lang="en-US" sz="1600" dirty="0"/>
          </a:p>
          <a:p>
            <a:r>
              <a:rPr lang="ar-EG" sz="1600" dirty="0"/>
              <a:t>فطالما أن الحاجات الإنسانية غير محدودة والموارد محدودة فيقتضي ذلك الموازنة والأختيار بين البدائل المتاحة قبل اتخاذ القرار.</a:t>
            </a:r>
            <a:endParaRPr lang="en-US" sz="1600" dirty="0"/>
          </a:p>
          <a:p>
            <a:r>
              <a:rPr lang="ar-EG" sz="1600" dirty="0"/>
              <a:t>والمشكلة الاقتصادية لا تشمل المشاكل الخاصة بالفرد المنعزل وإنما تشمل مشاكل المجتمعات المختلفة سواء كانت زراعية أم صناعية، متقدمة أم متخلفة.</a:t>
            </a:r>
            <a:endParaRPr lang="en-US" sz="1600" dirty="0"/>
          </a:p>
          <a:p>
            <a:r>
              <a:rPr lang="ar-EG" sz="1600" b="1" dirty="0"/>
              <a:t>أركان المشكلة الاقتصادية</a:t>
            </a:r>
            <a:endParaRPr lang="en-US" sz="1600" dirty="0"/>
          </a:p>
          <a:p>
            <a:r>
              <a:rPr lang="ar-EG" sz="1600" dirty="0"/>
              <a:t>يمكن حصر أركان المشكلة الاقتصادية التي تواجه كل مجتمع مهما كان نوع النظام الاقتصادي المطبق كما يلي :</a:t>
            </a:r>
            <a:endParaRPr lang="en-US" sz="1600" dirty="0"/>
          </a:p>
          <a:p>
            <a:r>
              <a:rPr lang="ar-EG" sz="1600" b="1" dirty="0"/>
              <a:t>أولاً : على كل مجتمع أن يقرر ماذا ينتج وكم يجب أن ينتج من السلع المختلفة التي يحتاج إليها أفراد هذا المجتمع.</a:t>
            </a:r>
            <a:endParaRPr lang="en-US" sz="1600" dirty="0"/>
          </a:p>
          <a:p>
            <a:r>
              <a:rPr lang="ar-EG" sz="1600" b="1" dirty="0"/>
              <a:t>ثانياً : كذلك لابد من تحديد الكيفية التي يتم بها إنتاج هذه السلع أي اختيار أفضل الطرق للإنتاج ويفترض ذلك وجود أكثر من وسيلة فنية للقيام بالعملية الإنتاجية.</a:t>
            </a:r>
            <a:endParaRPr lang="en-US" sz="1600" dirty="0"/>
          </a:p>
          <a:p>
            <a:r>
              <a:rPr lang="ar-EG" sz="1600" b="1" dirty="0"/>
              <a:t>ثالثاً : يجب تحديد المستفيد من إنتاج هذه السلع والخدمات.</a:t>
            </a:r>
            <a:endParaRPr lang="en-US" sz="1600" dirty="0"/>
          </a:p>
          <a:p>
            <a:r>
              <a:rPr lang="ar-EG" sz="1600" b="1" dirty="0"/>
              <a:t>رابعاً : تحديد الوسيلة التي تحقق أكفأ استغلال للموارد.</a:t>
            </a:r>
            <a:endParaRPr lang="en-US" sz="1600" dirty="0"/>
          </a:p>
        </p:txBody>
      </p:sp>
    </p:spTree>
    <p:extLst>
      <p:ext uri="{BB962C8B-B14F-4D97-AF65-F5344CB8AC3E}">
        <p14:creationId xmlns:p14="http://schemas.microsoft.com/office/powerpoint/2010/main" val="797941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62500" lnSpcReduction="20000"/>
          </a:bodyPr>
          <a:lstStyle/>
          <a:p>
            <a:r>
              <a:rPr lang="ar-EG" b="1" dirty="0"/>
              <a:t>مسألة الحاجات الإنسانية وتعددها</a:t>
            </a:r>
            <a:endParaRPr lang="en-US" dirty="0"/>
          </a:p>
          <a:p>
            <a:r>
              <a:rPr lang="ar-EG" b="1" dirty="0"/>
              <a:t>أولاً : تعريف الحاجة :</a:t>
            </a:r>
            <a:endParaRPr lang="en-US" dirty="0"/>
          </a:p>
          <a:p>
            <a:r>
              <a:rPr lang="ar-EG" dirty="0"/>
              <a:t>تتمثل الحاجة الإنسانية في الشعور بالحرمان الذي يدفع الإنسان للقضاء عليه ليتم معه إشباع هذه الحاجة، فالشعور بالجوع يمثل حاجة تدفع صاحبها للتوجه إلى مكان يوجد به قوت لإطفاء الشعور بالحرمان من هذا القوت. </a:t>
            </a:r>
            <a:endParaRPr lang="en-US" dirty="0"/>
          </a:p>
          <a:p>
            <a:r>
              <a:rPr lang="ar-EG" dirty="0"/>
              <a:t>تنقسم الحاجات إلى مجموعتين وهما:</a:t>
            </a:r>
            <a:endParaRPr lang="en-US" dirty="0"/>
          </a:p>
          <a:p>
            <a:pPr lvl="0"/>
            <a:r>
              <a:rPr lang="ar-EG" dirty="0"/>
              <a:t>حاجات مادية مثل الحاجة إلى الغذاء والكساء والمسكن.</a:t>
            </a:r>
            <a:endParaRPr lang="en-US" dirty="0"/>
          </a:p>
          <a:p>
            <a:pPr lvl="0"/>
            <a:r>
              <a:rPr lang="ar-EG" dirty="0"/>
              <a:t>حاجات روحية وهي رغبات الجانب الروحي في الإنسان.</a:t>
            </a:r>
            <a:endParaRPr lang="en-US" dirty="0"/>
          </a:p>
          <a:p>
            <a:pPr lvl="0"/>
            <a:r>
              <a:rPr lang="ar-EG" dirty="0"/>
              <a:t>حاجات الأفراد.</a:t>
            </a:r>
            <a:endParaRPr lang="en-US" dirty="0"/>
          </a:p>
          <a:p>
            <a:pPr lvl="0"/>
            <a:r>
              <a:rPr lang="ar-EG" dirty="0"/>
              <a:t>حاجات الجماعات الصغيرة.</a:t>
            </a:r>
            <a:endParaRPr lang="en-US" dirty="0"/>
          </a:p>
          <a:p>
            <a:pPr lvl="0"/>
            <a:r>
              <a:rPr lang="ar-EG" dirty="0"/>
              <a:t>حاجات الفئات الاجتماعية الأكبر حجماً.</a:t>
            </a:r>
            <a:endParaRPr lang="en-US" dirty="0"/>
          </a:p>
          <a:p>
            <a:pPr lvl="0"/>
            <a:r>
              <a:rPr lang="ar-EG" dirty="0"/>
              <a:t>حاجات الطبقات الاجتماعية.</a:t>
            </a:r>
            <a:endParaRPr lang="en-US" dirty="0"/>
          </a:p>
          <a:p>
            <a:pPr lvl="0"/>
            <a:r>
              <a:rPr lang="ar-EG" dirty="0"/>
              <a:t>حاجات المجتمع في مجموعه.</a:t>
            </a:r>
            <a:endParaRPr lang="en-US" dirty="0"/>
          </a:p>
          <a:p>
            <a:r>
              <a:rPr lang="ar-EG" dirty="0"/>
              <a:t>وتنقسم الحاجات وفقاً لأهميتها إلى مجموعتين هما :</a:t>
            </a:r>
            <a:endParaRPr lang="en-US" dirty="0"/>
          </a:p>
          <a:p>
            <a:pPr lvl="0"/>
            <a:r>
              <a:rPr lang="ar-EG" dirty="0"/>
              <a:t>حاجات ضرورية.</a:t>
            </a:r>
            <a:endParaRPr lang="en-US" dirty="0"/>
          </a:p>
          <a:p>
            <a:pPr lvl="0"/>
            <a:r>
              <a:rPr lang="ar-EG" dirty="0"/>
              <a:t>حاجات كمالية.</a:t>
            </a:r>
            <a:endParaRPr lang="en-US" dirty="0"/>
          </a:p>
          <a:p>
            <a:r>
              <a:rPr lang="ar-IQ" dirty="0" smtClean="0">
                <a:solidFill>
                  <a:srgbClr val="C00000"/>
                </a:solidFill>
              </a:rPr>
              <a:t>وإلى </a:t>
            </a:r>
            <a:r>
              <a:rPr lang="ar-IQ" dirty="0">
                <a:solidFill>
                  <a:srgbClr val="C00000"/>
                </a:solidFill>
              </a:rPr>
              <a:t>اللقاء فى محاضرة أخرى </a:t>
            </a:r>
          </a:p>
          <a:p>
            <a:pPr algn="l"/>
            <a:r>
              <a:rPr lang="ar-IQ" dirty="0">
                <a:solidFill>
                  <a:srgbClr val="C00000"/>
                </a:solidFill>
              </a:rPr>
              <a:t>خالص تحياتى</a:t>
            </a:r>
          </a:p>
          <a:p>
            <a:endParaRPr lang="ar-IQ" dirty="0"/>
          </a:p>
          <a:p>
            <a:endParaRPr lang="ar-IQ" dirty="0"/>
          </a:p>
        </p:txBody>
      </p:sp>
    </p:spTree>
    <p:extLst>
      <p:ext uri="{BB962C8B-B14F-4D97-AF65-F5344CB8AC3E}">
        <p14:creationId xmlns:p14="http://schemas.microsoft.com/office/powerpoint/2010/main" val="552929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781</Words>
  <Application>Microsoft Office PowerPoint</Application>
  <PresentationFormat>On-screen Show (4:3)</PresentationFormat>
  <Paragraphs>96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جامعة بنها- كلية الآداب  قسم الإعلام-الفرقة الأولى المادة: مبادئ علم الاقتصاد المحاضرة الثالثة</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الآداب - قسم الإعلام- شعبة الصحافة الفرقة الثالثة  مادة التدريبات الصحفية</dc:title>
  <dc:creator>hi</dc:creator>
  <cp:lastModifiedBy>hi</cp:lastModifiedBy>
  <cp:revision>54</cp:revision>
  <dcterms:created xsi:type="dcterms:W3CDTF">2020-03-17T06:10:57Z</dcterms:created>
  <dcterms:modified xsi:type="dcterms:W3CDTF">2021-01-04T22:42:27Z</dcterms:modified>
</cp:coreProperties>
</file>